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8"/>
  </p:notesMasterIdLst>
  <p:sldIdLst>
    <p:sldId id="256" r:id="rId2"/>
    <p:sldId id="257" r:id="rId3"/>
    <p:sldId id="259" r:id="rId4"/>
    <p:sldId id="280" r:id="rId5"/>
    <p:sldId id="279" r:id="rId6"/>
    <p:sldId id="284" r:id="rId7"/>
    <p:sldId id="283" r:id="rId8"/>
    <p:sldId id="282" r:id="rId9"/>
    <p:sldId id="281" r:id="rId10"/>
    <p:sldId id="260" r:id="rId11"/>
    <p:sldId id="285" r:id="rId12"/>
    <p:sldId id="258" r:id="rId13"/>
    <p:sldId id="266" r:id="rId14"/>
    <p:sldId id="263" r:id="rId15"/>
    <p:sldId id="265" r:id="rId16"/>
    <p:sldId id="261" r:id="rId17"/>
  </p:sldIdLst>
  <p:sldSz cx="18288000" cy="10287000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Inter" panose="020B0604020202020204" charset="0"/>
      <p:regular r:id="rId20"/>
      <p:bold r:id="rId21"/>
    </p:embeddedFont>
    <p:embeddedFont>
      <p:font typeface="Inter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E3658AFD-839E-E984-0CA9-00CE9B1C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>
            <a:extLst>
              <a:ext uri="{FF2B5EF4-FFF2-40B4-BE49-F238E27FC236}">
                <a16:creationId xmlns:a16="http://schemas.microsoft.com/office/drawing/2014/main" id="{68E38C71-4FA1-E9CB-1721-5840A1433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>
            <a:extLst>
              <a:ext uri="{FF2B5EF4-FFF2-40B4-BE49-F238E27FC236}">
                <a16:creationId xmlns:a16="http://schemas.microsoft.com/office/drawing/2014/main" id="{EFDDE4A5-B5E2-3EA5-C933-2176F9A40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47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68E7AE57-70BB-01A4-DCA0-8A4AA1E6F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87FA8060-68F6-9D00-A43A-990FB064B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C700166F-8E49-54EE-1AE9-EFFD8B91E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0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50F8FC9-224D-F8F1-295C-A90F6170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428F55E5-5DF9-115D-B75A-C0D820D48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2E21A041-8105-7C90-AEE6-A9E80482F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58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D1DD1922-7025-EC73-B8C2-166EBF443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3BF4CBF2-3437-DEBD-D9E2-1942386DB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1FEBAE95-BDAE-55DC-3407-9AA3FA7D8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08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B7BD8610-671D-CA0A-D74F-83621CFC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9A2F35C6-7C30-364A-C76B-B72C643DD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02140DB6-BF3A-004A-C22F-7B3559D02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45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E4F968E2-37CE-0A32-333F-F034116E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94D504D5-2C55-676F-609E-A4D780021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3ADCDE88-F6B2-13CE-BBCF-7C6C380176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41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FE53D96-8C75-D275-2959-44CB37FB4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5C1EEB6-86F5-F541-D505-46810C70D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108B4B09-0161-49C9-A64D-F53382AE4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7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600" y="890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770425" y="69501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5958250" y="69501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205350" y="0"/>
            <a:ext cx="18531300" cy="102870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40850" y="955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781673" y="-778449"/>
            <a:ext cx="10286999" cy="11850348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10"/>
          <p:cNvGrpSpPr/>
          <p:nvPr/>
        </p:nvGrpSpPr>
        <p:grpSpPr>
          <a:xfrm>
            <a:off x="12796461" y="4146938"/>
            <a:ext cx="419148" cy="404912"/>
            <a:chOff x="20222" y="-47625"/>
            <a:chExt cx="772356" cy="746125"/>
          </a:xfrm>
        </p:grpSpPr>
        <p:sp>
          <p:nvSpPr>
            <p:cNvPr id="51" name="Google Shape;51;p10"/>
            <p:cNvSpPr/>
            <p:nvPr/>
          </p:nvSpPr>
          <p:spPr>
            <a:xfrm>
              <a:off x="20222" y="0"/>
              <a:ext cx="772356" cy="698500"/>
            </a:xfrm>
            <a:custGeom>
              <a:avLst/>
              <a:gdLst/>
              <a:ahLst/>
              <a:cxnLst/>
              <a:rect l="l" t="t" r="r" b="b"/>
              <a:pathLst>
                <a:path w="772356" h="698500" extrusionOk="0">
                  <a:moveTo>
                    <a:pt x="739619" y="440274"/>
                  </a:moveTo>
                  <a:lnTo>
                    <a:pt x="642337" y="607476"/>
                  </a:lnTo>
                  <a:cubicBezTo>
                    <a:pt x="609549" y="663831"/>
                    <a:pt x="549268" y="698500"/>
                    <a:pt x="484069" y="698500"/>
                  </a:cubicBezTo>
                  <a:lnTo>
                    <a:pt x="288287" y="698500"/>
                  </a:lnTo>
                  <a:cubicBezTo>
                    <a:pt x="223088" y="698500"/>
                    <a:pt x="162807" y="663831"/>
                    <a:pt x="130019" y="607476"/>
                  </a:cubicBezTo>
                  <a:lnTo>
                    <a:pt x="32737" y="440274"/>
                  </a:lnTo>
                  <a:cubicBezTo>
                    <a:pt x="0" y="384007"/>
                    <a:pt x="0" y="314493"/>
                    <a:pt x="32737" y="258226"/>
                  </a:cubicBezTo>
                  <a:lnTo>
                    <a:pt x="130019" y="91024"/>
                  </a:lnTo>
                  <a:cubicBezTo>
                    <a:pt x="162807" y="34669"/>
                    <a:pt x="223088" y="0"/>
                    <a:pt x="288287" y="0"/>
                  </a:cubicBezTo>
                  <a:lnTo>
                    <a:pt x="484069" y="0"/>
                  </a:lnTo>
                  <a:cubicBezTo>
                    <a:pt x="549268" y="0"/>
                    <a:pt x="609549" y="34669"/>
                    <a:pt x="642337" y="91024"/>
                  </a:cubicBezTo>
                  <a:lnTo>
                    <a:pt x="739619" y="258226"/>
                  </a:lnTo>
                  <a:cubicBezTo>
                    <a:pt x="772356" y="314493"/>
                    <a:pt x="772356" y="384007"/>
                    <a:pt x="739619" y="440274"/>
                  </a:cubicBezTo>
                  <a:close/>
                </a:path>
              </a:pathLst>
            </a:custGeom>
            <a:solidFill>
              <a:srgbClr val="F5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10"/>
          <p:cNvSpPr txBox="1"/>
          <p:nvPr/>
        </p:nvSpPr>
        <p:spPr>
          <a:xfrm>
            <a:off x="678776" y="2758025"/>
            <a:ext cx="10550100" cy="393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bg1"/>
                </a:solidFill>
              </a:rPr>
              <a:t>Event Countdown App</a:t>
            </a:r>
            <a:r>
              <a:rPr lang="en-US" sz="22338" b="1" dirty="0">
                <a:solidFill>
                  <a:srgbClr val="00B050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dirty="0">
              <a:solidFill>
                <a:srgbClr val="00B050"/>
              </a:solidFill>
            </a:endParaRPr>
          </a:p>
        </p:txBody>
      </p:sp>
      <p:grpSp>
        <p:nvGrpSpPr>
          <p:cNvPr id="54" name="Google Shape;54;p10"/>
          <p:cNvGrpSpPr/>
          <p:nvPr/>
        </p:nvGrpSpPr>
        <p:grpSpPr>
          <a:xfrm>
            <a:off x="665018" y="467374"/>
            <a:ext cx="1316250" cy="696216"/>
            <a:chOff x="0" y="-9525"/>
            <a:chExt cx="1755000" cy="928289"/>
          </a:xfrm>
        </p:grpSpPr>
        <p:sp>
          <p:nvSpPr>
            <p:cNvPr id="55" name="Google Shape;55;p10"/>
            <p:cNvSpPr txBox="1"/>
            <p:nvPr/>
          </p:nvSpPr>
          <p:spPr>
            <a:xfrm>
              <a:off x="0" y="-9525"/>
              <a:ext cx="1755000" cy="928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56" name="Google Shape;56;p10"/>
            <p:cNvSpPr txBox="1"/>
            <p:nvPr/>
          </p:nvSpPr>
          <p:spPr>
            <a:xfrm>
              <a:off x="1363583" y="136648"/>
              <a:ext cx="126300" cy="773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  <p:sp>
        <p:nvSpPr>
          <p:cNvPr id="57" name="Google Shape;57;p10"/>
          <p:cNvSpPr txBox="1"/>
          <p:nvPr/>
        </p:nvSpPr>
        <p:spPr>
          <a:xfrm>
            <a:off x="885569" y="8622657"/>
            <a:ext cx="101386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Tech Brand Kit</a:t>
            </a:r>
            <a:endParaRPr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FCEC0F5-DD0E-D173-5A78-E2253B79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6" y="-207571"/>
            <a:ext cx="1729880" cy="17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ell phone with a clock and text&#10;&#10;AI-generated content may be incorrect.">
            <a:extLst>
              <a:ext uri="{FF2B5EF4-FFF2-40B4-BE49-F238E27FC236}">
                <a16:creationId xmlns:a16="http://schemas.microsoft.com/office/drawing/2014/main" id="{39AC7652-BF70-F47E-3E20-B86E306E3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1563" y="207571"/>
            <a:ext cx="476572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2171684" y="257744"/>
            <a:ext cx="13944632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User Flow Diagram</a:t>
            </a:r>
            <a:endParaRPr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grpSp>
        <p:nvGrpSpPr>
          <p:cNvPr id="174" name="Google Shape;174;p14"/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75" name="Google Shape;175;p14"/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E1582088-A8C4-4F37-C980-67ABC7EC3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27" y="1415024"/>
            <a:ext cx="11262570" cy="8871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9FD162BA-2316-A552-14A3-910FC03C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CBB90834-912A-6009-E51C-C39DAE840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>
            <a:extLst>
              <a:ext uri="{FF2B5EF4-FFF2-40B4-BE49-F238E27FC236}">
                <a16:creationId xmlns:a16="http://schemas.microsoft.com/office/drawing/2014/main" id="{E5A59030-C0A8-A196-9134-77AC22C5529B}"/>
              </a:ext>
            </a:extLst>
          </p:cNvPr>
          <p:cNvSpPr txBox="1"/>
          <p:nvPr/>
        </p:nvSpPr>
        <p:spPr>
          <a:xfrm>
            <a:off x="2171684" y="257744"/>
            <a:ext cx="13944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Use Case Diagram</a:t>
            </a:r>
            <a:endParaRPr dirty="0"/>
          </a:p>
        </p:txBody>
      </p:sp>
      <p:sp>
        <p:nvSpPr>
          <p:cNvPr id="135" name="Google Shape;135;p14">
            <a:extLst>
              <a:ext uri="{FF2B5EF4-FFF2-40B4-BE49-F238E27FC236}">
                <a16:creationId xmlns:a16="http://schemas.microsoft.com/office/drawing/2014/main" id="{E9533135-7D24-54C3-48EC-EC779EFA5B35}"/>
              </a:ext>
            </a:extLst>
          </p:cNvPr>
          <p:cNvSpPr txBox="1"/>
          <p:nvPr/>
        </p:nvSpPr>
        <p:spPr>
          <a:xfrm>
            <a:off x="6989155" y="1574261"/>
            <a:ext cx="43096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grpSp>
        <p:nvGrpSpPr>
          <p:cNvPr id="174" name="Google Shape;174;p14">
            <a:extLst>
              <a:ext uri="{FF2B5EF4-FFF2-40B4-BE49-F238E27FC236}">
                <a16:creationId xmlns:a16="http://schemas.microsoft.com/office/drawing/2014/main" id="{41B6B484-4416-C8C1-95BC-FE0891F928F7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75" name="Google Shape;175;p14">
              <a:extLst>
                <a:ext uri="{FF2B5EF4-FFF2-40B4-BE49-F238E27FC236}">
                  <a16:creationId xmlns:a16="http://schemas.microsoft.com/office/drawing/2014/main" id="{51BD442C-63DB-8C03-C3B2-F957710858FF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76" name="Google Shape;176;p14">
              <a:extLst>
                <a:ext uri="{FF2B5EF4-FFF2-40B4-BE49-F238E27FC236}">
                  <a16:creationId xmlns:a16="http://schemas.microsoft.com/office/drawing/2014/main" id="{5FECF380-9AD3-E10F-564F-4D23CA71ED1B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885D25DC-718C-F11C-51E6-1C6AA8E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12" y="2689172"/>
            <a:ext cx="16117376" cy="4025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024CFAA9-C390-4EE9-712E-CD00BA18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11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14510857" y="2825979"/>
            <a:ext cx="721808" cy="725043"/>
            <a:chOff x="1813" y="0"/>
            <a:chExt cx="809173" cy="812800"/>
          </a:xfrm>
        </p:grpSpPr>
        <p:sp>
          <p:nvSpPr>
            <p:cNvPr id="84" name="Google Shape;84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2"/>
          <p:cNvSpPr txBox="1"/>
          <p:nvPr/>
        </p:nvSpPr>
        <p:spPr>
          <a:xfrm>
            <a:off x="3112147" y="2936088"/>
            <a:ext cx="3783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1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91" name="Google Shape;91;p12"/>
          <p:cNvSpPr txBox="1"/>
          <p:nvPr/>
        </p:nvSpPr>
        <p:spPr>
          <a:xfrm>
            <a:off x="3556809" y="2965984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add an event so that I can track upcoming occasions.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sp>
        <p:nvSpPr>
          <p:cNvPr id="93" name="Google Shape;93;p12"/>
          <p:cNvSpPr txBox="1"/>
          <p:nvPr/>
        </p:nvSpPr>
        <p:spPr>
          <a:xfrm>
            <a:off x="6519051" y="278559"/>
            <a:ext cx="510584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User Stories</a:t>
            </a:r>
            <a:endParaRPr dirty="0"/>
          </a:p>
        </p:txBody>
      </p:sp>
      <p:cxnSp>
        <p:nvCxnSpPr>
          <p:cNvPr id="94" name="Google Shape;94;p12"/>
          <p:cNvCxnSpPr/>
          <p:nvPr/>
        </p:nvCxnSpPr>
        <p:spPr>
          <a:xfrm>
            <a:off x="14672081" y="3188501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0" name="Google Shape;110;p12"/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11" name="Google Shape;111;p12"/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12" name="Google Shape;112;p12"/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2" name="Picture 11">
            <a:extLst>
              <a:ext uri="{FF2B5EF4-FFF2-40B4-BE49-F238E27FC236}">
                <a16:creationId xmlns:a16="http://schemas.microsoft.com/office/drawing/2014/main" id="{0E958605-D96E-60BB-61C9-C0B7EDBF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1;p12">
            <a:extLst>
              <a:ext uri="{FF2B5EF4-FFF2-40B4-BE49-F238E27FC236}">
                <a16:creationId xmlns:a16="http://schemas.microsoft.com/office/drawing/2014/main" id="{84F39978-E0FB-13C3-5CD9-BDB272E5DA3F}"/>
              </a:ext>
            </a:extLst>
          </p:cNvPr>
          <p:cNvSpPr/>
          <p:nvPr/>
        </p:nvSpPr>
        <p:spPr>
          <a:xfrm>
            <a:off x="2662611" y="8993454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83;p12">
            <a:extLst>
              <a:ext uri="{FF2B5EF4-FFF2-40B4-BE49-F238E27FC236}">
                <a16:creationId xmlns:a16="http://schemas.microsoft.com/office/drawing/2014/main" id="{88A2F216-4E3F-D367-BBA4-FCAADEA6F3F7}"/>
              </a:ext>
            </a:extLst>
          </p:cNvPr>
          <p:cNvGrpSpPr/>
          <p:nvPr/>
        </p:nvGrpSpPr>
        <p:grpSpPr>
          <a:xfrm>
            <a:off x="14663257" y="9204096"/>
            <a:ext cx="721808" cy="725043"/>
            <a:chOff x="1813" y="0"/>
            <a:chExt cx="809173" cy="812800"/>
          </a:xfrm>
        </p:grpSpPr>
        <p:sp>
          <p:nvSpPr>
            <p:cNvPr id="13" name="Google Shape;84;p12">
              <a:extLst>
                <a:ext uri="{FF2B5EF4-FFF2-40B4-BE49-F238E27FC236}">
                  <a16:creationId xmlns:a16="http://schemas.microsoft.com/office/drawing/2014/main" id="{B13EAD70-C909-A26D-2EC6-A525C26BD9B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;p12">
              <a:extLst>
                <a:ext uri="{FF2B5EF4-FFF2-40B4-BE49-F238E27FC236}">
                  <a16:creationId xmlns:a16="http://schemas.microsoft.com/office/drawing/2014/main" id="{8ADBDDDF-94BA-2448-49A2-8044AB22345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89;p12">
            <a:extLst>
              <a:ext uri="{FF2B5EF4-FFF2-40B4-BE49-F238E27FC236}">
                <a16:creationId xmlns:a16="http://schemas.microsoft.com/office/drawing/2014/main" id="{32F6B79D-5B71-259E-7325-1B4C1139579A}"/>
              </a:ext>
            </a:extLst>
          </p:cNvPr>
          <p:cNvSpPr txBox="1"/>
          <p:nvPr/>
        </p:nvSpPr>
        <p:spPr>
          <a:xfrm>
            <a:off x="3264547" y="9314205"/>
            <a:ext cx="3783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7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16" name="Google Shape;91;p12">
            <a:extLst>
              <a:ext uri="{FF2B5EF4-FFF2-40B4-BE49-F238E27FC236}">
                <a16:creationId xmlns:a16="http://schemas.microsoft.com/office/drawing/2014/main" id="{D3A5D4A5-7615-E1C9-065C-8FAE50FE39B6}"/>
              </a:ext>
            </a:extLst>
          </p:cNvPr>
          <p:cNvSpPr txBox="1"/>
          <p:nvPr/>
        </p:nvSpPr>
        <p:spPr>
          <a:xfrm>
            <a:off x="3709209" y="9344101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receive notifications so I don’t miss important events</a:t>
            </a:r>
            <a:endParaRPr sz="2400" dirty="0"/>
          </a:p>
        </p:txBody>
      </p:sp>
      <p:cxnSp>
        <p:nvCxnSpPr>
          <p:cNvPr id="17" name="Google Shape;94;p12">
            <a:extLst>
              <a:ext uri="{FF2B5EF4-FFF2-40B4-BE49-F238E27FC236}">
                <a16:creationId xmlns:a16="http://schemas.microsoft.com/office/drawing/2014/main" id="{B088F4DF-845E-DDE8-489A-10B69AAA4BAD}"/>
              </a:ext>
            </a:extLst>
          </p:cNvPr>
          <p:cNvCxnSpPr/>
          <p:nvPr/>
        </p:nvCxnSpPr>
        <p:spPr>
          <a:xfrm>
            <a:off x="14824481" y="9566618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" name="Google Shape;81;p12">
            <a:extLst>
              <a:ext uri="{FF2B5EF4-FFF2-40B4-BE49-F238E27FC236}">
                <a16:creationId xmlns:a16="http://schemas.microsoft.com/office/drawing/2014/main" id="{753FDC4D-4E3E-2392-C3D1-D8DBF163BFB1}"/>
              </a:ext>
            </a:extLst>
          </p:cNvPr>
          <p:cNvSpPr/>
          <p:nvPr/>
        </p:nvSpPr>
        <p:spPr>
          <a:xfrm>
            <a:off x="2662611" y="4074439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83;p12">
            <a:extLst>
              <a:ext uri="{FF2B5EF4-FFF2-40B4-BE49-F238E27FC236}">
                <a16:creationId xmlns:a16="http://schemas.microsoft.com/office/drawing/2014/main" id="{0BA21294-1388-F6A2-6A8C-D302B9A523FF}"/>
              </a:ext>
            </a:extLst>
          </p:cNvPr>
          <p:cNvGrpSpPr/>
          <p:nvPr/>
        </p:nvGrpSpPr>
        <p:grpSpPr>
          <a:xfrm>
            <a:off x="14663257" y="4285080"/>
            <a:ext cx="721808" cy="725043"/>
            <a:chOff x="1813" y="0"/>
            <a:chExt cx="809173" cy="812800"/>
          </a:xfrm>
        </p:grpSpPr>
        <p:sp>
          <p:nvSpPr>
            <p:cNvPr id="20" name="Google Shape;84;p12">
              <a:extLst>
                <a:ext uri="{FF2B5EF4-FFF2-40B4-BE49-F238E27FC236}">
                  <a16:creationId xmlns:a16="http://schemas.microsoft.com/office/drawing/2014/main" id="{4AE116E4-E0B4-D0B4-A67F-73AE335532D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;p12">
              <a:extLst>
                <a:ext uri="{FF2B5EF4-FFF2-40B4-BE49-F238E27FC236}">
                  <a16:creationId xmlns:a16="http://schemas.microsoft.com/office/drawing/2014/main" id="{71FEEE34-F922-0536-3BF0-DCB76C7772E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89;p12">
            <a:extLst>
              <a:ext uri="{FF2B5EF4-FFF2-40B4-BE49-F238E27FC236}">
                <a16:creationId xmlns:a16="http://schemas.microsoft.com/office/drawing/2014/main" id="{75F74B82-C060-0037-7CF2-5710B59BBCF9}"/>
              </a:ext>
            </a:extLst>
          </p:cNvPr>
          <p:cNvSpPr txBox="1"/>
          <p:nvPr/>
        </p:nvSpPr>
        <p:spPr>
          <a:xfrm>
            <a:off x="3264547" y="4395189"/>
            <a:ext cx="37830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3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23" name="Google Shape;91;p12">
            <a:extLst>
              <a:ext uri="{FF2B5EF4-FFF2-40B4-BE49-F238E27FC236}">
                <a16:creationId xmlns:a16="http://schemas.microsoft.com/office/drawing/2014/main" id="{A9B21626-0DE4-DF92-E0DB-AD59C6A6173C}"/>
              </a:ext>
            </a:extLst>
          </p:cNvPr>
          <p:cNvSpPr txBox="1"/>
          <p:nvPr/>
        </p:nvSpPr>
        <p:spPr>
          <a:xfrm>
            <a:off x="3861609" y="4405304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view countdowns so that I know how much time </a:t>
            </a:r>
            <a:r>
              <a:rPr lang="en-US" sz="2400" dirty="0">
                <a:ea typeface="+mn-ea"/>
              </a:rPr>
              <a:t>is</a:t>
            </a:r>
            <a:r>
              <a:rPr lang="en-US" sz="2400" dirty="0"/>
              <a:t> left.</a:t>
            </a:r>
            <a:endParaRPr sz="2400" dirty="0"/>
          </a:p>
        </p:txBody>
      </p:sp>
      <p:cxnSp>
        <p:nvCxnSpPr>
          <p:cNvPr id="24" name="Google Shape;94;p12">
            <a:extLst>
              <a:ext uri="{FF2B5EF4-FFF2-40B4-BE49-F238E27FC236}">
                <a16:creationId xmlns:a16="http://schemas.microsoft.com/office/drawing/2014/main" id="{7E94D54D-4AA1-D514-1DAE-2C8D7325AAB8}"/>
              </a:ext>
            </a:extLst>
          </p:cNvPr>
          <p:cNvCxnSpPr/>
          <p:nvPr/>
        </p:nvCxnSpPr>
        <p:spPr>
          <a:xfrm>
            <a:off x="14824481" y="4647602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" name="Google Shape;81;p12">
            <a:extLst>
              <a:ext uri="{FF2B5EF4-FFF2-40B4-BE49-F238E27FC236}">
                <a16:creationId xmlns:a16="http://schemas.microsoft.com/office/drawing/2014/main" id="{D265F61B-ACBA-5CD5-7078-B4C6A4CF232D}"/>
              </a:ext>
            </a:extLst>
          </p:cNvPr>
          <p:cNvSpPr/>
          <p:nvPr/>
        </p:nvSpPr>
        <p:spPr>
          <a:xfrm>
            <a:off x="2662611" y="5306870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83;p12">
            <a:extLst>
              <a:ext uri="{FF2B5EF4-FFF2-40B4-BE49-F238E27FC236}">
                <a16:creationId xmlns:a16="http://schemas.microsoft.com/office/drawing/2014/main" id="{CC64DFEF-471C-1489-7307-988D50BD574F}"/>
              </a:ext>
            </a:extLst>
          </p:cNvPr>
          <p:cNvGrpSpPr/>
          <p:nvPr/>
        </p:nvGrpSpPr>
        <p:grpSpPr>
          <a:xfrm>
            <a:off x="14663257" y="5517511"/>
            <a:ext cx="721808" cy="725043"/>
            <a:chOff x="1813" y="0"/>
            <a:chExt cx="809173" cy="812800"/>
          </a:xfrm>
        </p:grpSpPr>
        <p:sp>
          <p:nvSpPr>
            <p:cNvPr id="34" name="Google Shape;84;p12">
              <a:extLst>
                <a:ext uri="{FF2B5EF4-FFF2-40B4-BE49-F238E27FC236}">
                  <a16:creationId xmlns:a16="http://schemas.microsoft.com/office/drawing/2014/main" id="{3C757EEC-F494-B08D-2B4C-5FC4F77FE90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;p12">
              <a:extLst>
                <a:ext uri="{FF2B5EF4-FFF2-40B4-BE49-F238E27FC236}">
                  <a16:creationId xmlns:a16="http://schemas.microsoft.com/office/drawing/2014/main" id="{2453E087-28D9-B2FF-4671-CD399F991D9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89;p12">
            <a:extLst>
              <a:ext uri="{FF2B5EF4-FFF2-40B4-BE49-F238E27FC236}">
                <a16:creationId xmlns:a16="http://schemas.microsoft.com/office/drawing/2014/main" id="{6DE89A92-1525-148D-7410-84AE3DEA5231}"/>
              </a:ext>
            </a:extLst>
          </p:cNvPr>
          <p:cNvSpPr txBox="1"/>
          <p:nvPr/>
        </p:nvSpPr>
        <p:spPr>
          <a:xfrm>
            <a:off x="3264547" y="5627620"/>
            <a:ext cx="37830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4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37" name="Google Shape;91;p12">
            <a:extLst>
              <a:ext uri="{FF2B5EF4-FFF2-40B4-BE49-F238E27FC236}">
                <a16:creationId xmlns:a16="http://schemas.microsoft.com/office/drawing/2014/main" id="{D909A386-43F8-9EFA-A31A-5A9EAF78FA1C}"/>
              </a:ext>
            </a:extLst>
          </p:cNvPr>
          <p:cNvSpPr txBox="1"/>
          <p:nvPr/>
        </p:nvSpPr>
        <p:spPr>
          <a:xfrm>
            <a:off x="3709209" y="5657516"/>
            <a:ext cx="107137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As a user, I want to view upcoming events that are more than 10 days away for better planning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38" name="Google Shape;94;p12">
            <a:extLst>
              <a:ext uri="{FF2B5EF4-FFF2-40B4-BE49-F238E27FC236}">
                <a16:creationId xmlns:a16="http://schemas.microsoft.com/office/drawing/2014/main" id="{74A069F8-966B-B7C3-AB53-33B77176EBF1}"/>
              </a:ext>
            </a:extLst>
          </p:cNvPr>
          <p:cNvCxnSpPr/>
          <p:nvPr/>
        </p:nvCxnSpPr>
        <p:spPr>
          <a:xfrm>
            <a:off x="14824481" y="5880033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9" name="Google Shape;81;p12">
            <a:extLst>
              <a:ext uri="{FF2B5EF4-FFF2-40B4-BE49-F238E27FC236}">
                <a16:creationId xmlns:a16="http://schemas.microsoft.com/office/drawing/2014/main" id="{3E4B09C6-7DFF-F487-97CF-7FC4407A98D1}"/>
              </a:ext>
            </a:extLst>
          </p:cNvPr>
          <p:cNvSpPr/>
          <p:nvPr/>
        </p:nvSpPr>
        <p:spPr>
          <a:xfrm>
            <a:off x="2662611" y="6574644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83;p12">
            <a:extLst>
              <a:ext uri="{FF2B5EF4-FFF2-40B4-BE49-F238E27FC236}">
                <a16:creationId xmlns:a16="http://schemas.microsoft.com/office/drawing/2014/main" id="{51E4D91D-6118-B465-EA61-ADB10B454098}"/>
              </a:ext>
            </a:extLst>
          </p:cNvPr>
          <p:cNvGrpSpPr/>
          <p:nvPr/>
        </p:nvGrpSpPr>
        <p:grpSpPr>
          <a:xfrm>
            <a:off x="14663257" y="6785285"/>
            <a:ext cx="721808" cy="725043"/>
            <a:chOff x="1813" y="0"/>
            <a:chExt cx="809173" cy="812800"/>
          </a:xfrm>
        </p:grpSpPr>
        <p:sp>
          <p:nvSpPr>
            <p:cNvPr id="41" name="Google Shape;84;p12">
              <a:extLst>
                <a:ext uri="{FF2B5EF4-FFF2-40B4-BE49-F238E27FC236}">
                  <a16:creationId xmlns:a16="http://schemas.microsoft.com/office/drawing/2014/main" id="{47F32FEB-569C-60A9-AC2B-F207F06E272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2">
              <a:extLst>
                <a:ext uri="{FF2B5EF4-FFF2-40B4-BE49-F238E27FC236}">
                  <a16:creationId xmlns:a16="http://schemas.microsoft.com/office/drawing/2014/main" id="{BAD24256-E4F7-33CC-4E8C-55FC67D7E68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89;p12">
            <a:extLst>
              <a:ext uri="{FF2B5EF4-FFF2-40B4-BE49-F238E27FC236}">
                <a16:creationId xmlns:a16="http://schemas.microsoft.com/office/drawing/2014/main" id="{D9A34173-5142-E9B7-E890-1E5E9427E7CA}"/>
              </a:ext>
            </a:extLst>
          </p:cNvPr>
          <p:cNvSpPr txBox="1"/>
          <p:nvPr/>
        </p:nvSpPr>
        <p:spPr>
          <a:xfrm>
            <a:off x="3264547" y="6895394"/>
            <a:ext cx="37830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5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44" name="Google Shape;91;p12">
            <a:extLst>
              <a:ext uri="{FF2B5EF4-FFF2-40B4-BE49-F238E27FC236}">
                <a16:creationId xmlns:a16="http://schemas.microsoft.com/office/drawing/2014/main" id="{A78625B1-A0B8-DB74-74B0-6C51327594F1}"/>
              </a:ext>
            </a:extLst>
          </p:cNvPr>
          <p:cNvSpPr txBox="1"/>
          <p:nvPr/>
        </p:nvSpPr>
        <p:spPr>
          <a:xfrm>
            <a:off x="3642853" y="6945720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edit an event in case the date or details change.</a:t>
            </a:r>
            <a:endParaRPr sz="2400" dirty="0"/>
          </a:p>
        </p:txBody>
      </p:sp>
      <p:cxnSp>
        <p:nvCxnSpPr>
          <p:cNvPr id="45" name="Google Shape;94;p12">
            <a:extLst>
              <a:ext uri="{FF2B5EF4-FFF2-40B4-BE49-F238E27FC236}">
                <a16:creationId xmlns:a16="http://schemas.microsoft.com/office/drawing/2014/main" id="{07B1FC7B-5C88-D85B-9202-C21F51EECB40}"/>
              </a:ext>
            </a:extLst>
          </p:cNvPr>
          <p:cNvCxnSpPr/>
          <p:nvPr/>
        </p:nvCxnSpPr>
        <p:spPr>
          <a:xfrm>
            <a:off x="14824481" y="7147807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6" name="Google Shape;81;p12">
            <a:extLst>
              <a:ext uri="{FF2B5EF4-FFF2-40B4-BE49-F238E27FC236}">
                <a16:creationId xmlns:a16="http://schemas.microsoft.com/office/drawing/2014/main" id="{3BB72282-3A01-8CCD-D6EC-B6E208FE2D9D}"/>
              </a:ext>
            </a:extLst>
          </p:cNvPr>
          <p:cNvSpPr/>
          <p:nvPr/>
        </p:nvSpPr>
        <p:spPr>
          <a:xfrm>
            <a:off x="2662611" y="2767738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83;p12">
            <a:extLst>
              <a:ext uri="{FF2B5EF4-FFF2-40B4-BE49-F238E27FC236}">
                <a16:creationId xmlns:a16="http://schemas.microsoft.com/office/drawing/2014/main" id="{9FB37743-DC14-6ECB-EBCB-D211371C4E5D}"/>
              </a:ext>
            </a:extLst>
          </p:cNvPr>
          <p:cNvGrpSpPr/>
          <p:nvPr/>
        </p:nvGrpSpPr>
        <p:grpSpPr>
          <a:xfrm>
            <a:off x="14663257" y="2978379"/>
            <a:ext cx="721808" cy="725043"/>
            <a:chOff x="1813" y="0"/>
            <a:chExt cx="809173" cy="812800"/>
          </a:xfrm>
        </p:grpSpPr>
        <p:sp>
          <p:nvSpPr>
            <p:cNvPr id="48" name="Google Shape;84;p12">
              <a:extLst>
                <a:ext uri="{FF2B5EF4-FFF2-40B4-BE49-F238E27FC236}">
                  <a16:creationId xmlns:a16="http://schemas.microsoft.com/office/drawing/2014/main" id="{BC0FEEEF-DA3B-49D7-6B1B-AEB087D6182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5;p12">
              <a:extLst>
                <a:ext uri="{FF2B5EF4-FFF2-40B4-BE49-F238E27FC236}">
                  <a16:creationId xmlns:a16="http://schemas.microsoft.com/office/drawing/2014/main" id="{4C44A536-0A0F-CEA4-7215-24E9686674F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89;p12">
            <a:extLst>
              <a:ext uri="{FF2B5EF4-FFF2-40B4-BE49-F238E27FC236}">
                <a16:creationId xmlns:a16="http://schemas.microsoft.com/office/drawing/2014/main" id="{ED4C8BAF-6375-69BF-4547-2BBDA82189D8}"/>
              </a:ext>
            </a:extLst>
          </p:cNvPr>
          <p:cNvSpPr txBox="1"/>
          <p:nvPr/>
        </p:nvSpPr>
        <p:spPr>
          <a:xfrm>
            <a:off x="3264547" y="3088488"/>
            <a:ext cx="3783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2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cxnSp>
        <p:nvCxnSpPr>
          <p:cNvPr id="52" name="Google Shape;94;p12">
            <a:extLst>
              <a:ext uri="{FF2B5EF4-FFF2-40B4-BE49-F238E27FC236}">
                <a16:creationId xmlns:a16="http://schemas.microsoft.com/office/drawing/2014/main" id="{53EB221B-0F32-243F-06C8-D9D99D1EADCA}"/>
              </a:ext>
            </a:extLst>
          </p:cNvPr>
          <p:cNvCxnSpPr/>
          <p:nvPr/>
        </p:nvCxnSpPr>
        <p:spPr>
          <a:xfrm>
            <a:off x="14824481" y="3340901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" name="Google Shape;81;p12">
            <a:extLst>
              <a:ext uri="{FF2B5EF4-FFF2-40B4-BE49-F238E27FC236}">
                <a16:creationId xmlns:a16="http://schemas.microsoft.com/office/drawing/2014/main" id="{AAB0EE05-758A-0934-F91D-3B5183601DA0}"/>
              </a:ext>
            </a:extLst>
          </p:cNvPr>
          <p:cNvSpPr/>
          <p:nvPr/>
        </p:nvSpPr>
        <p:spPr>
          <a:xfrm>
            <a:off x="2662611" y="7821672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83;p12">
            <a:extLst>
              <a:ext uri="{FF2B5EF4-FFF2-40B4-BE49-F238E27FC236}">
                <a16:creationId xmlns:a16="http://schemas.microsoft.com/office/drawing/2014/main" id="{A846B6FB-2171-BA44-9694-2DEE7A5E1257}"/>
              </a:ext>
            </a:extLst>
          </p:cNvPr>
          <p:cNvGrpSpPr/>
          <p:nvPr/>
        </p:nvGrpSpPr>
        <p:grpSpPr>
          <a:xfrm>
            <a:off x="14663257" y="8032313"/>
            <a:ext cx="721808" cy="725043"/>
            <a:chOff x="1813" y="0"/>
            <a:chExt cx="809173" cy="812800"/>
          </a:xfrm>
        </p:grpSpPr>
        <p:sp>
          <p:nvSpPr>
            <p:cNvPr id="55" name="Google Shape;84;p12">
              <a:extLst>
                <a:ext uri="{FF2B5EF4-FFF2-40B4-BE49-F238E27FC236}">
                  <a16:creationId xmlns:a16="http://schemas.microsoft.com/office/drawing/2014/main" id="{3FB6BD42-5B6A-D7D5-B2D1-87CE8BC8557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5;p12">
              <a:extLst>
                <a:ext uri="{FF2B5EF4-FFF2-40B4-BE49-F238E27FC236}">
                  <a16:creationId xmlns:a16="http://schemas.microsoft.com/office/drawing/2014/main" id="{319B476E-3A03-81A9-EA94-CCDF912E085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89;p12">
            <a:extLst>
              <a:ext uri="{FF2B5EF4-FFF2-40B4-BE49-F238E27FC236}">
                <a16:creationId xmlns:a16="http://schemas.microsoft.com/office/drawing/2014/main" id="{E06D5339-D548-28EA-B091-1C2D1AD1E309}"/>
              </a:ext>
            </a:extLst>
          </p:cNvPr>
          <p:cNvSpPr txBox="1"/>
          <p:nvPr/>
        </p:nvSpPr>
        <p:spPr>
          <a:xfrm>
            <a:off x="3264547" y="8142422"/>
            <a:ext cx="37830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6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58" name="Google Shape;91;p12">
            <a:extLst>
              <a:ext uri="{FF2B5EF4-FFF2-40B4-BE49-F238E27FC236}">
                <a16:creationId xmlns:a16="http://schemas.microsoft.com/office/drawing/2014/main" id="{2B1D19F6-57DA-A536-6C2B-DC2E42A237E5}"/>
              </a:ext>
            </a:extLst>
          </p:cNvPr>
          <p:cNvSpPr txBox="1"/>
          <p:nvPr/>
        </p:nvSpPr>
        <p:spPr>
          <a:xfrm>
            <a:off x="3709209" y="8205129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delete an event to keep my list organized</a:t>
            </a:r>
            <a:endParaRPr sz="2400" dirty="0"/>
          </a:p>
        </p:txBody>
      </p:sp>
      <p:cxnSp>
        <p:nvCxnSpPr>
          <p:cNvPr id="59" name="Google Shape;94;p12">
            <a:extLst>
              <a:ext uri="{FF2B5EF4-FFF2-40B4-BE49-F238E27FC236}">
                <a16:creationId xmlns:a16="http://schemas.microsoft.com/office/drawing/2014/main" id="{E434F3EC-2031-E3FB-4744-FAD7A073BADB}"/>
              </a:ext>
            </a:extLst>
          </p:cNvPr>
          <p:cNvCxnSpPr/>
          <p:nvPr/>
        </p:nvCxnSpPr>
        <p:spPr>
          <a:xfrm>
            <a:off x="14824481" y="8394835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" name="Google Shape;81;p12">
            <a:extLst>
              <a:ext uri="{FF2B5EF4-FFF2-40B4-BE49-F238E27FC236}">
                <a16:creationId xmlns:a16="http://schemas.microsoft.com/office/drawing/2014/main" id="{6BED7624-2507-5C31-08FE-5E49C0B34363}"/>
              </a:ext>
            </a:extLst>
          </p:cNvPr>
          <p:cNvSpPr/>
          <p:nvPr/>
        </p:nvSpPr>
        <p:spPr>
          <a:xfrm>
            <a:off x="2662611" y="1359929"/>
            <a:ext cx="12962778" cy="1146326"/>
          </a:xfrm>
          <a:custGeom>
            <a:avLst/>
            <a:gdLst/>
            <a:ahLst/>
            <a:cxnLst/>
            <a:rect l="l" t="t" r="r" b="b"/>
            <a:pathLst>
              <a:path w="2263085" h="200129" extrusionOk="0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83;p12">
            <a:extLst>
              <a:ext uri="{FF2B5EF4-FFF2-40B4-BE49-F238E27FC236}">
                <a16:creationId xmlns:a16="http://schemas.microsoft.com/office/drawing/2014/main" id="{20BD25B6-0245-D743-672C-B737B3CA0CC2}"/>
              </a:ext>
            </a:extLst>
          </p:cNvPr>
          <p:cNvGrpSpPr/>
          <p:nvPr/>
        </p:nvGrpSpPr>
        <p:grpSpPr>
          <a:xfrm>
            <a:off x="14663257" y="1570570"/>
            <a:ext cx="721808" cy="725043"/>
            <a:chOff x="1813" y="0"/>
            <a:chExt cx="809173" cy="812800"/>
          </a:xfrm>
        </p:grpSpPr>
        <p:sp>
          <p:nvSpPr>
            <p:cNvPr id="62" name="Google Shape;84;p12">
              <a:extLst>
                <a:ext uri="{FF2B5EF4-FFF2-40B4-BE49-F238E27FC236}">
                  <a16:creationId xmlns:a16="http://schemas.microsoft.com/office/drawing/2014/main" id="{0EDCC39A-00A4-9771-307E-56AF4F99A87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D2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;p12">
              <a:extLst>
                <a:ext uri="{FF2B5EF4-FFF2-40B4-BE49-F238E27FC236}">
                  <a16:creationId xmlns:a16="http://schemas.microsoft.com/office/drawing/2014/main" id="{0C199131-1F67-C91A-2C9E-013AA6DE19B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89;p12">
            <a:extLst>
              <a:ext uri="{FF2B5EF4-FFF2-40B4-BE49-F238E27FC236}">
                <a16:creationId xmlns:a16="http://schemas.microsoft.com/office/drawing/2014/main" id="{8C858CDE-FDBA-2218-F6AC-69BD5D41E1B7}"/>
              </a:ext>
            </a:extLst>
          </p:cNvPr>
          <p:cNvSpPr txBox="1"/>
          <p:nvPr/>
        </p:nvSpPr>
        <p:spPr>
          <a:xfrm>
            <a:off x="3264547" y="1680679"/>
            <a:ext cx="37830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1</a:t>
            </a:r>
            <a:r>
              <a:rPr lang="en-US" sz="3200" b="1" dirty="0">
                <a:solidFill>
                  <a:srgbClr val="0D2243"/>
                </a:solidFill>
                <a:latin typeface="Inter SemiBold"/>
                <a:ea typeface="Inter SemiBold"/>
                <a:sym typeface="Inter SemiBold"/>
              </a:rPr>
              <a:t>.</a:t>
            </a:r>
            <a:endParaRPr dirty="0"/>
          </a:p>
        </p:txBody>
      </p:sp>
      <p:sp>
        <p:nvSpPr>
          <p:cNvPr id="65" name="Google Shape;91;p12">
            <a:extLst>
              <a:ext uri="{FF2B5EF4-FFF2-40B4-BE49-F238E27FC236}">
                <a16:creationId xmlns:a16="http://schemas.microsoft.com/office/drawing/2014/main" id="{E00089F6-4B76-5D8D-EE19-14E61FC21293}"/>
              </a:ext>
            </a:extLst>
          </p:cNvPr>
          <p:cNvSpPr txBox="1"/>
          <p:nvPr/>
        </p:nvSpPr>
        <p:spPr>
          <a:xfrm>
            <a:off x="3709209" y="1680679"/>
            <a:ext cx="1042073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As a user, I want to add an event so that I can track upcoming occasions.</a:t>
            </a:r>
            <a:r>
              <a:rPr lang="en-US" sz="18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cxnSp>
        <p:nvCxnSpPr>
          <p:cNvPr id="66" name="Google Shape;94;p12">
            <a:extLst>
              <a:ext uri="{FF2B5EF4-FFF2-40B4-BE49-F238E27FC236}">
                <a16:creationId xmlns:a16="http://schemas.microsoft.com/office/drawing/2014/main" id="{A54B91AC-56EC-4655-1453-9BBFE0E7EFFA}"/>
              </a:ext>
            </a:extLst>
          </p:cNvPr>
          <p:cNvCxnSpPr/>
          <p:nvPr/>
        </p:nvCxnSpPr>
        <p:spPr>
          <a:xfrm>
            <a:off x="14824481" y="1933092"/>
            <a:ext cx="399361" cy="0"/>
          </a:xfrm>
          <a:prstGeom prst="straightConnector1">
            <a:avLst/>
          </a:prstGeom>
          <a:noFill/>
          <a:ln w="57150" cap="flat" cmpd="sng">
            <a:solidFill>
              <a:srgbClr val="F5F5F7"/>
            </a:solidFill>
            <a:prstDash val="solid"/>
            <a:round/>
            <a:headEnd type="none" w="sm" len="sm"/>
            <a:tailEnd type="stealth" w="med" len="med"/>
          </a:ln>
        </p:spPr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0C2B7A1C-54F3-5A74-2325-9CBDE2523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91137"/>
              </p:ext>
            </p:extLst>
          </p:nvPr>
        </p:nvGraphicFramePr>
        <p:xfrm>
          <a:off x="3642853" y="3025051"/>
          <a:ext cx="11607368" cy="646134"/>
        </p:xfrm>
        <a:graphic>
          <a:graphicData uri="http://schemas.openxmlformats.org/drawingml/2006/table">
            <a:tbl>
              <a:tblPr/>
              <a:tblGrid>
                <a:gridCol w="11607368">
                  <a:extLst>
                    <a:ext uri="{9D8B030D-6E8A-4147-A177-3AD203B41FA5}">
                      <a16:colId xmlns:a16="http://schemas.microsoft.com/office/drawing/2014/main" val="2356218933"/>
                    </a:ext>
                  </a:extLst>
                </a:gridCol>
              </a:tblGrid>
              <a:tr h="6461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As a user, I want to search for events by name or city so that I can quickly locate them.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4056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2125915" y="417655"/>
            <a:ext cx="139446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Business Case</a:t>
            </a:r>
            <a:endParaRPr dirty="0"/>
          </a:p>
        </p:txBody>
      </p:sp>
      <p:sp>
        <p:nvSpPr>
          <p:cNvPr id="309" name="Google Shape;309;p20"/>
          <p:cNvSpPr txBox="1"/>
          <p:nvPr/>
        </p:nvSpPr>
        <p:spPr>
          <a:xfrm>
            <a:off x="1896162" y="1746081"/>
            <a:ext cx="13944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2" marR="0" lvl="1" indent="-1943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2400" b="1" dirty="0">
                <a:solidFill>
                  <a:srgbClr val="44546D"/>
                </a:solidFill>
              </a:rPr>
              <a:t>Event Count Down App</a:t>
            </a:r>
            <a:r>
              <a:rPr lang="en-US" sz="2400" dirty="0">
                <a:solidFill>
                  <a:srgbClr val="44546D"/>
                </a:solidFill>
              </a:rPr>
              <a:t> is a lightweight mobile application designed to help users track important events with real-time countdowns and timely notifications. The app addresses the common problem of forgetting personal or professional dates by offering an intuitive and fast solution</a:t>
            </a:r>
            <a:r>
              <a:rPr lang="en-US" sz="1800" b="0" i="0" u="none" strike="noStrike" cap="none" dirty="0">
                <a:solidFill>
                  <a:srgbClr val="44546D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>
              <a:solidFill>
                <a:srgbClr val="44546D"/>
              </a:solidFill>
            </a:endParaRPr>
          </a:p>
        </p:txBody>
      </p:sp>
      <p:grpSp>
        <p:nvGrpSpPr>
          <p:cNvPr id="316" name="Google Shape;316;p20"/>
          <p:cNvGrpSpPr/>
          <p:nvPr/>
        </p:nvGrpSpPr>
        <p:grpSpPr>
          <a:xfrm>
            <a:off x="817418" y="619774"/>
            <a:ext cx="1129932" cy="689906"/>
            <a:chOff x="0" y="-9525"/>
            <a:chExt cx="1506576" cy="919874"/>
          </a:xfrm>
        </p:grpSpPr>
        <p:sp>
          <p:nvSpPr>
            <p:cNvPr id="317" name="Google Shape;317;p20"/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318" name="Google Shape;318;p20"/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6" name="Picture 11">
            <a:extLst>
              <a:ext uri="{FF2B5EF4-FFF2-40B4-BE49-F238E27FC236}">
                <a16:creationId xmlns:a16="http://schemas.microsoft.com/office/drawing/2014/main" id="{55C1D613-6D19-0E3F-1BB3-AC9B5FEB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0" y="-52131"/>
            <a:ext cx="1990725" cy="169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FBE7D76-152C-4C36-B704-ED060CC92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382" y="4526316"/>
            <a:ext cx="1675416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lack a simple tool to visually track upcoming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Mobile app with countdowns, search by city, and get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Users: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Students, professionals, and general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time management, clean UI, offline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Notification delays, device compatibility — mitigated with testing and reliable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Timeline: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~6–10 weeks from planning to launch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enerated image">
            <a:extLst>
              <a:ext uri="{FF2B5EF4-FFF2-40B4-BE49-F238E27FC236}">
                <a16:creationId xmlns:a16="http://schemas.microsoft.com/office/drawing/2014/main" id="{A73E2B56-8D20-C3C5-3960-5773526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C3532872-8C53-39D9-CBD6-DC70212F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6" y="-207571"/>
            <a:ext cx="1729880" cy="17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/>
        </p:nvSpPr>
        <p:spPr>
          <a:xfrm>
            <a:off x="2171684" y="657225"/>
            <a:ext cx="13944632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Our team</a:t>
            </a:r>
            <a:endParaRPr/>
          </a:p>
        </p:txBody>
      </p:sp>
      <p:sp>
        <p:nvSpPr>
          <p:cNvPr id="270" name="Google Shape;270;p19"/>
          <p:cNvSpPr txBox="1"/>
          <p:nvPr/>
        </p:nvSpPr>
        <p:spPr>
          <a:xfrm>
            <a:off x="11501062" y="6206626"/>
            <a:ext cx="463112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Mahmoud Sarwat </a:t>
            </a:r>
            <a:endParaRPr sz="4000" dirty="0"/>
          </a:p>
        </p:txBody>
      </p:sp>
      <p:sp>
        <p:nvSpPr>
          <p:cNvPr id="276" name="Google Shape;276;p19"/>
          <p:cNvSpPr txBox="1"/>
          <p:nvPr/>
        </p:nvSpPr>
        <p:spPr>
          <a:xfrm>
            <a:off x="112359" y="6243559"/>
            <a:ext cx="47970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Yousif Ahmed </a:t>
            </a:r>
            <a:endParaRPr sz="4000" dirty="0"/>
          </a:p>
        </p:txBody>
      </p:sp>
      <p:sp>
        <p:nvSpPr>
          <p:cNvPr id="282" name="Google Shape;282;p19"/>
          <p:cNvSpPr txBox="1"/>
          <p:nvPr/>
        </p:nvSpPr>
        <p:spPr>
          <a:xfrm>
            <a:off x="311058" y="3749728"/>
            <a:ext cx="53828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Moustafa Tayseer</a:t>
            </a:r>
            <a:endParaRPr sz="4000" dirty="0"/>
          </a:p>
        </p:txBody>
      </p:sp>
      <p:sp>
        <p:nvSpPr>
          <p:cNvPr id="288" name="Google Shape;288;p19"/>
          <p:cNvSpPr txBox="1"/>
          <p:nvPr/>
        </p:nvSpPr>
        <p:spPr>
          <a:xfrm>
            <a:off x="10677833" y="3823595"/>
            <a:ext cx="627758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D2243"/>
                </a:solidFill>
                <a:latin typeface="Inter"/>
                <a:ea typeface="Inter"/>
              </a:rPr>
              <a:t>Noureddine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0D2243"/>
                </a:solidFill>
                <a:latin typeface="Inter"/>
                <a:ea typeface="Inter"/>
              </a:rPr>
              <a:t>Mohamed</a:t>
            </a:r>
            <a:endParaRPr sz="3200" b="1" dirty="0">
              <a:solidFill>
                <a:srgbClr val="0D2243"/>
              </a:solidFill>
              <a:latin typeface="Inter"/>
              <a:ea typeface="Inter"/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7109036" y="1574261"/>
            <a:ext cx="4069928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dirty="0"/>
          </a:p>
        </p:txBody>
      </p:sp>
      <p:grpSp>
        <p:nvGrpSpPr>
          <p:cNvPr id="294" name="Google Shape;294;p19"/>
          <p:cNvGrpSpPr/>
          <p:nvPr/>
        </p:nvGrpSpPr>
        <p:grpSpPr>
          <a:xfrm>
            <a:off x="665018" y="467374"/>
            <a:ext cx="1129932" cy="696216"/>
            <a:chOff x="0" y="-9525"/>
            <a:chExt cx="1506576" cy="928287"/>
          </a:xfrm>
        </p:grpSpPr>
        <p:sp>
          <p:nvSpPr>
            <p:cNvPr id="295" name="Google Shape;295;p19"/>
            <p:cNvSpPr txBox="1"/>
            <p:nvPr/>
          </p:nvSpPr>
          <p:spPr>
            <a:xfrm>
              <a:off x="0" y="-9525"/>
              <a:ext cx="1460100" cy="928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770" b="1" dirty="0">
                <a:solidFill>
                  <a:srgbClr val="0D2243"/>
                </a:solidFill>
              </a:endParaRPr>
            </a:p>
          </p:txBody>
        </p:sp>
        <p:sp>
          <p:nvSpPr>
            <p:cNvPr id="296" name="Google Shape;296;p19"/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2" name="Picture 11">
            <a:extLst>
              <a:ext uri="{FF2B5EF4-FFF2-40B4-BE49-F238E27FC236}">
                <a16:creationId xmlns:a16="http://schemas.microsoft.com/office/drawing/2014/main" id="{45B78998-8E01-6D0B-7724-71B118E6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1141"/>
            <a:ext cx="1990725" cy="169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70;p19">
            <a:extLst>
              <a:ext uri="{FF2B5EF4-FFF2-40B4-BE49-F238E27FC236}">
                <a16:creationId xmlns:a16="http://schemas.microsoft.com/office/drawing/2014/main" id="{3B2A5AA0-E47B-BE50-8A9B-644690DEDCE4}"/>
              </a:ext>
            </a:extLst>
          </p:cNvPr>
          <p:cNvSpPr txBox="1"/>
          <p:nvPr/>
        </p:nvSpPr>
        <p:spPr>
          <a:xfrm>
            <a:off x="6608618" y="2561960"/>
            <a:ext cx="47970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0D2243"/>
                </a:solidFill>
                <a:latin typeface="Inter"/>
                <a:ea typeface="Inter"/>
                <a:sym typeface="Inter"/>
              </a:rPr>
              <a:t>Moamen</a:t>
            </a:r>
            <a:r>
              <a:rPr lang="en-US" sz="4000" b="1" dirty="0">
                <a:solidFill>
                  <a:srgbClr val="0D2243"/>
                </a:solidFill>
                <a:latin typeface="Inter"/>
                <a:ea typeface="Inter"/>
                <a:sym typeface="Inter"/>
              </a:rPr>
              <a:t> Yasser  </a:t>
            </a:r>
            <a:endParaRPr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0" y="-91440"/>
            <a:ext cx="10607040" cy="10424160"/>
          </a:xfrm>
          <a:custGeom>
            <a:avLst/>
            <a:gdLst/>
            <a:ahLst/>
            <a:cxnLst/>
            <a:rect l="l" t="t" r="r" b="b"/>
            <a:pathLst>
              <a:path w="10387731" h="10387731" extrusionOk="0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l="-7900" t="-904" r="9967" b="12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5"/>
          <p:cNvSpPr/>
          <p:nvPr/>
        </p:nvSpPr>
        <p:spPr>
          <a:xfrm rot="-5400000">
            <a:off x="7667313" y="-150807"/>
            <a:ext cx="10424160" cy="10817214"/>
          </a:xfrm>
          <a:custGeom>
            <a:avLst/>
            <a:gdLst/>
            <a:ahLst/>
            <a:cxnLst/>
            <a:rect l="l" t="t" r="r" b="b"/>
            <a:pathLst>
              <a:path w="11379845" h="11850348" extrusionOk="0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1845" r="-2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1687705" y="577004"/>
            <a:ext cx="94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5242560" y="-2804159"/>
            <a:ext cx="10241280" cy="15849600"/>
          </a:xfrm>
          <a:custGeom>
            <a:avLst/>
            <a:gdLst/>
            <a:ahLst/>
            <a:cxnLst/>
            <a:rect l="l" t="t" r="r" b="b"/>
            <a:pathLst>
              <a:path w="21553296" h="12155196" extrusionOk="0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224" t="-31147" r="-1117" b="3065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5" name="Google Shape;185;p15"/>
          <p:cNvSpPr txBox="1"/>
          <p:nvPr/>
        </p:nvSpPr>
        <p:spPr>
          <a:xfrm>
            <a:off x="3620515" y="4800801"/>
            <a:ext cx="11499632" cy="196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80" b="1" dirty="0">
                <a:solidFill>
                  <a:srgbClr val="F5F5F7"/>
                </a:solidFill>
                <a:latin typeface="Bebas Neue"/>
                <a:sym typeface="Bebas Neue"/>
              </a:rPr>
              <a:t>Thanks</a:t>
            </a:r>
            <a:endParaRPr dirty="0"/>
          </a:p>
        </p:txBody>
      </p:sp>
      <p:grpSp>
        <p:nvGrpSpPr>
          <p:cNvPr id="186" name="Google Shape;186;p15"/>
          <p:cNvGrpSpPr/>
          <p:nvPr/>
        </p:nvGrpSpPr>
        <p:grpSpPr>
          <a:xfrm>
            <a:off x="665018" y="467374"/>
            <a:ext cx="1316250" cy="696216"/>
            <a:chOff x="0" y="-9525"/>
            <a:chExt cx="1755000" cy="928287"/>
          </a:xfrm>
        </p:grpSpPr>
        <p:sp>
          <p:nvSpPr>
            <p:cNvPr id="187" name="Google Shape;187;p15"/>
            <p:cNvSpPr txBox="1"/>
            <p:nvPr/>
          </p:nvSpPr>
          <p:spPr>
            <a:xfrm>
              <a:off x="0" y="-9525"/>
              <a:ext cx="1755000" cy="928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70" b="1" dirty="0">
                <a:solidFill>
                  <a:srgbClr val="F5F5F7"/>
                </a:solidFill>
              </a:endParaRPr>
            </a:p>
          </p:txBody>
        </p:sp>
        <p:sp>
          <p:nvSpPr>
            <p:cNvPr id="188" name="Google Shape;188;p15"/>
            <p:cNvSpPr txBox="1"/>
            <p:nvPr/>
          </p:nvSpPr>
          <p:spPr>
            <a:xfrm>
              <a:off x="1363583" y="136649"/>
              <a:ext cx="1263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 dirty="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 dirty="0"/>
            </a:p>
          </p:txBody>
        </p: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0C37834B-F8E5-63C9-064B-CE806029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6" y="-207571"/>
            <a:ext cx="1729880" cy="17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>
            <a:off x="1743762" y="1042650"/>
            <a:ext cx="1312261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Mobile App for Tracking Important Events</a:t>
            </a:r>
            <a:endParaRPr dirty="0"/>
          </a:p>
        </p:txBody>
      </p:sp>
      <p:sp>
        <p:nvSpPr>
          <p:cNvPr id="63" name="Google Shape;63;p11"/>
          <p:cNvSpPr/>
          <p:nvPr/>
        </p:nvSpPr>
        <p:spPr>
          <a:xfrm>
            <a:off x="0" y="5293807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9050" y="5474633"/>
            <a:ext cx="9784080" cy="512064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t="-4" r="-5138" b="-10088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66;p11"/>
          <p:cNvSpPr txBox="1"/>
          <p:nvPr/>
        </p:nvSpPr>
        <p:spPr>
          <a:xfrm>
            <a:off x="921742" y="7145148"/>
            <a:ext cx="3755847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1800" dirty="0"/>
              <a:t>Managing your events has never been easier. Event Countdown is a simple and intuitive mobile application that helps users track upcoming events, view countdowns, and get timely reminders so they never miss an important moment</a:t>
            </a:r>
          </a:p>
        </p:txBody>
      </p:sp>
      <p:sp>
        <p:nvSpPr>
          <p:cNvPr id="67" name="Google Shape;67;p11"/>
          <p:cNvSpPr txBox="1"/>
          <p:nvPr/>
        </p:nvSpPr>
        <p:spPr>
          <a:xfrm>
            <a:off x="1123950" y="6029814"/>
            <a:ext cx="5508447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📱 Event Countdown</a:t>
            </a:r>
            <a:endParaRPr sz="2800" b="1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6632397" y="6044794"/>
            <a:ext cx="33886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Why This App?</a:t>
            </a:r>
            <a:endParaRPr sz="3200" b="1" dirty="0"/>
          </a:p>
        </p:txBody>
      </p:sp>
      <p:sp>
        <p:nvSpPr>
          <p:cNvPr id="71" name="Google Shape;71;p11"/>
          <p:cNvSpPr txBox="1"/>
          <p:nvPr/>
        </p:nvSpPr>
        <p:spPr>
          <a:xfrm>
            <a:off x="13125254" y="6057437"/>
            <a:ext cx="3172278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What It Does</a:t>
            </a:r>
            <a:endParaRPr sz="3200" b="1" dirty="0"/>
          </a:p>
        </p:txBody>
      </p:sp>
      <p:sp>
        <p:nvSpPr>
          <p:cNvPr id="75" name="Google Shape;75;p11"/>
          <p:cNvSpPr txBox="1"/>
          <p:nvPr/>
        </p:nvSpPr>
        <p:spPr>
          <a:xfrm>
            <a:off x="16741955" y="4733925"/>
            <a:ext cx="422095" cy="361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 dirty="0">
                <a:solidFill>
                  <a:srgbClr val="44546D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dirty="0">
              <a:solidFill>
                <a:srgbClr val="44546D"/>
              </a:solidFill>
            </a:endParaRPr>
          </a:p>
        </p:txBody>
      </p:sp>
      <p:sp>
        <p:nvSpPr>
          <p:cNvPr id="5" name="Google Shape;66;p11">
            <a:extLst>
              <a:ext uri="{FF2B5EF4-FFF2-40B4-BE49-F238E27FC236}">
                <a16:creationId xmlns:a16="http://schemas.microsoft.com/office/drawing/2014/main" id="{D3909292-881F-96AD-7D4D-EF9862E59E7E}"/>
              </a:ext>
            </a:extLst>
          </p:cNvPr>
          <p:cNvSpPr txBox="1"/>
          <p:nvPr/>
        </p:nvSpPr>
        <p:spPr>
          <a:xfrm>
            <a:off x="6651835" y="7105737"/>
            <a:ext cx="3755847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1800" dirty="0"/>
              <a:t>People often forget birthdays, deadlines, or important dates.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1800" dirty="0"/>
              <a:t>Traditional calendars are cluttered or lack focused countdowns.</a:t>
            </a:r>
          </a:p>
          <a:p>
            <a:pPr marL="388623" marR="0" lvl="1" indent="-19431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2243"/>
              </a:buClr>
              <a:buSzPts val="1800"/>
              <a:buFont typeface="Arial"/>
              <a:buChar char="•"/>
            </a:pPr>
            <a:r>
              <a:rPr lang="en-US" sz="1800" dirty="0"/>
              <a:t>Users need a quick and visual way to track time until an event.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3222BA5-52F3-02A1-75B5-3EF2BB3F52B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623632" y="7105737"/>
            <a:ext cx="38961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Lets users create events with title and date/time.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Automatically displays countdowns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Sends notifications when the event is due.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Allows event search and filtering for easy navigation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263196CB-FF44-A46F-83EC-29BE9332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/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 dirty="0"/>
          </a:p>
        </p:txBody>
      </p:sp>
      <p:sp>
        <p:nvSpPr>
          <p:cNvPr id="123" name="Google Shape;123;p13"/>
          <p:cNvSpPr txBox="1"/>
          <p:nvPr/>
        </p:nvSpPr>
        <p:spPr>
          <a:xfrm>
            <a:off x="1392382" y="2213642"/>
            <a:ext cx="727967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/>
              <a:t>Home Screen</a:t>
            </a: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392382" y="3436017"/>
            <a:ext cx="6691018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Shows the list of events with countdown timers.</a:t>
            </a:r>
            <a:endParaRPr dirty="0"/>
          </a:p>
        </p:txBody>
      </p:sp>
      <p:sp>
        <p:nvSpPr>
          <p:cNvPr id="125" name="Google Shape;125;p13"/>
          <p:cNvSpPr txBox="1"/>
          <p:nvPr/>
        </p:nvSpPr>
        <p:spPr>
          <a:xfrm>
            <a:off x="1392382" y="5083123"/>
            <a:ext cx="631790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Clean interface showing event title, date, and time remaining.</a:t>
            </a:r>
            <a:endParaRPr dirty="0"/>
          </a:p>
        </p:txBody>
      </p:sp>
      <p:sp>
        <p:nvSpPr>
          <p:cNvPr id="126" name="Google Shape;126;p13"/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129" name="Google Shape;129;p13"/>
          <p:cNvSpPr txBox="1"/>
          <p:nvPr/>
        </p:nvSpPr>
        <p:spPr>
          <a:xfrm>
            <a:off x="1692575" y="577004"/>
            <a:ext cx="102375" cy="58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0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pic>
        <p:nvPicPr>
          <p:cNvPr id="4" name="Picture 3" descr="A screen shot of a phone&#10;&#10;AI-generated content may be incorrect.">
            <a:extLst>
              <a:ext uri="{FF2B5EF4-FFF2-40B4-BE49-F238E27FC236}">
                <a16:creationId xmlns:a16="http://schemas.microsoft.com/office/drawing/2014/main" id="{DFD562B5-37EE-820B-5053-DB4E7ECC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306" y="180826"/>
            <a:ext cx="4765729" cy="10287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0C189BC-D706-661A-4E59-907C91EA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0826"/>
            <a:ext cx="1990725" cy="173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C447272D-34D7-E8CB-A20C-A1E84356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1D15A488-49E1-2330-3DE3-28B246D28F1A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DCC31B15-3775-EA98-7E1B-F2937BF83DD8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DA772E28-15FA-ACD9-5426-AF5C0A652BE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1560A0D9-C7E9-5E74-504A-8B8B515288A4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>
            <a:extLst>
              <a:ext uri="{FF2B5EF4-FFF2-40B4-BE49-F238E27FC236}">
                <a16:creationId xmlns:a16="http://schemas.microsoft.com/office/drawing/2014/main" id="{92B08DEF-E6F8-17F8-98B7-8AAEC5916600}"/>
              </a:ext>
            </a:extLst>
          </p:cNvPr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F16B9088-2360-CC76-094A-11874A20C9DA}"/>
              </a:ext>
            </a:extLst>
          </p:cNvPr>
          <p:cNvSpPr txBox="1"/>
          <p:nvPr/>
        </p:nvSpPr>
        <p:spPr>
          <a:xfrm>
            <a:off x="465257" y="1591779"/>
            <a:ext cx="837708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Countdown Detail View</a:t>
            </a:r>
            <a:endParaRPr sz="7200" dirty="0"/>
          </a:p>
        </p:txBody>
      </p:sp>
      <p:sp>
        <p:nvSpPr>
          <p:cNvPr id="124" name="Google Shape;124;p13">
            <a:extLst>
              <a:ext uri="{FF2B5EF4-FFF2-40B4-BE49-F238E27FC236}">
                <a16:creationId xmlns:a16="http://schemas.microsoft.com/office/drawing/2014/main" id="{6847069D-F31E-C30A-A796-03C6E6F97E31}"/>
              </a:ext>
            </a:extLst>
          </p:cNvPr>
          <p:cNvSpPr txBox="1"/>
          <p:nvPr/>
        </p:nvSpPr>
        <p:spPr>
          <a:xfrm>
            <a:off x="665018" y="3914697"/>
            <a:ext cx="6691018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Detailed countdown (e.g., days, hours, minutes)</a:t>
            </a:r>
            <a:endParaRPr sz="3200" dirty="0"/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651F0228-DE88-E6FB-0042-B68F17C4FCEA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E50E7CFB-782F-5AB7-21AC-16C368DAC2DA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0ED990E9-BE14-2B3B-208D-425C361857AB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DF5813A0-C726-29FB-5210-4B242CB9BCF4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FE01593B-9268-E184-DE62-B52AE08C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774" y="442311"/>
            <a:ext cx="4765729" cy="10287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36C535A9-2184-CD49-42E2-3E0AAAB2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250EACED-13D6-FB9F-BC2D-A27CA15A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BBEF72B4-167F-F6D1-A91D-CF8C8FB2DF00}"/>
              </a:ext>
            </a:extLst>
          </p:cNvPr>
          <p:cNvGrpSpPr/>
          <p:nvPr/>
        </p:nvGrpSpPr>
        <p:grpSpPr>
          <a:xfrm>
            <a:off x="9543622" y="-180826"/>
            <a:ext cx="8744377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AF630386-75E0-3A8F-BC3B-6B9DA0FAAD38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232E651A-BC64-B0DD-A062-DE349EBBDD8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84355559-9A8C-B74A-9253-98377DADC694}"/>
              </a:ext>
            </a:extLst>
          </p:cNvPr>
          <p:cNvSpPr/>
          <p:nvPr/>
        </p:nvSpPr>
        <p:spPr>
          <a:xfrm>
            <a:off x="9261987" y="-103057"/>
            <a:ext cx="8919237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>
            <a:extLst>
              <a:ext uri="{FF2B5EF4-FFF2-40B4-BE49-F238E27FC236}">
                <a16:creationId xmlns:a16="http://schemas.microsoft.com/office/drawing/2014/main" id="{E4023192-61F8-5C4C-977F-E8BB484DB6C9}"/>
              </a:ext>
            </a:extLst>
          </p:cNvPr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C2D68FC3-EF34-AB1A-7AB0-CD5537F3868A}"/>
              </a:ext>
            </a:extLst>
          </p:cNvPr>
          <p:cNvSpPr txBox="1"/>
          <p:nvPr/>
        </p:nvSpPr>
        <p:spPr>
          <a:xfrm>
            <a:off x="665018" y="1890411"/>
            <a:ext cx="859696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New Event Screen</a:t>
            </a:r>
            <a:endParaRPr dirty="0"/>
          </a:p>
        </p:txBody>
      </p:sp>
      <p:sp>
        <p:nvSpPr>
          <p:cNvPr id="124" name="Google Shape;124;p13">
            <a:extLst>
              <a:ext uri="{FF2B5EF4-FFF2-40B4-BE49-F238E27FC236}">
                <a16:creationId xmlns:a16="http://schemas.microsoft.com/office/drawing/2014/main" id="{70B4EF90-4F4F-A0B7-DC99-B9211A070D24}"/>
              </a:ext>
            </a:extLst>
          </p:cNvPr>
          <p:cNvSpPr txBox="1"/>
          <p:nvPr/>
        </p:nvSpPr>
        <p:spPr>
          <a:xfrm>
            <a:off x="765723" y="3164060"/>
            <a:ext cx="741838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Users can input event title, date, time, location and description.</a:t>
            </a:r>
            <a:endParaRPr sz="4000" dirty="0"/>
          </a:p>
        </p:txBody>
      </p:sp>
      <p:sp>
        <p:nvSpPr>
          <p:cNvPr id="125" name="Google Shape;125;p13">
            <a:extLst>
              <a:ext uri="{FF2B5EF4-FFF2-40B4-BE49-F238E27FC236}">
                <a16:creationId xmlns:a16="http://schemas.microsoft.com/office/drawing/2014/main" id="{CC336307-6D6F-7DD9-1EC6-90160AE177EF}"/>
              </a:ext>
            </a:extLst>
          </p:cNvPr>
          <p:cNvSpPr txBox="1"/>
          <p:nvPr/>
        </p:nvSpPr>
        <p:spPr>
          <a:xfrm>
            <a:off x="914400" y="5083123"/>
            <a:ext cx="67958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“Save” button to add the event to the  list</a:t>
            </a:r>
            <a:endParaRPr lang="en-US" sz="2400" dirty="0"/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693CF49D-2CA3-D851-5E53-C730712BB5CA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3D39CDFE-E348-7CF0-D41E-5ED00ABA50D7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0C61104D-C99B-8D7C-CEA0-CFAFF1854DAF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72F7D2BE-1D21-4533-6FBA-E5C1B15C8156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3" name="Picture 2" descr="A screen shot of a phone&#10;&#10;AI-generated content may be incorrect.">
            <a:extLst>
              <a:ext uri="{FF2B5EF4-FFF2-40B4-BE49-F238E27FC236}">
                <a16:creationId xmlns:a16="http://schemas.microsoft.com/office/drawing/2014/main" id="{034ED789-209B-8480-5ED8-3E41A05E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9387" y="355639"/>
            <a:ext cx="4765729" cy="102870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26BC847C-03AD-3D58-FCC4-7360FEA3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63" y="-145484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7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3D697502-D26A-25EB-5F40-BDCAF87B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D7223519-74AF-6256-85F5-D19ADD67EAF4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BD3B781D-70C0-65D3-10E3-156147AF2ABA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9EF7A4DD-FE46-9D4E-4B8B-4C151E38FF3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872F7B16-4288-CB6B-8241-EDE347007D20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FBCD9613-59D5-7F4A-D016-DF0F9184790C}"/>
              </a:ext>
            </a:extLst>
          </p:cNvPr>
          <p:cNvSpPr txBox="1"/>
          <p:nvPr/>
        </p:nvSpPr>
        <p:spPr>
          <a:xfrm>
            <a:off x="465257" y="1591779"/>
            <a:ext cx="83770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00" dirty="0"/>
              <a:t>Edit Event Screen </a:t>
            </a:r>
            <a:endParaRPr sz="7200" dirty="0"/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E0CACF16-2FF3-196F-5FC8-E3FD4F8C5921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76DB06EE-256B-843D-71DC-164926627103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F8B2A824-ECDF-8B99-9D22-C830B4B137F0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6EA564AC-CA9A-7959-974B-CCA067DACB39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2" name="Picture 11">
            <a:extLst>
              <a:ext uri="{FF2B5EF4-FFF2-40B4-BE49-F238E27FC236}">
                <a16:creationId xmlns:a16="http://schemas.microsoft.com/office/drawing/2014/main" id="{9AC290D9-4779-FC79-1E7B-642B7C58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504C1-591B-5A5A-F96C-D9CFFDF30D3B}"/>
              </a:ext>
            </a:extLst>
          </p:cNvPr>
          <p:cNvSpPr txBox="1"/>
          <p:nvPr/>
        </p:nvSpPr>
        <p:spPr>
          <a:xfrm>
            <a:off x="318935" y="3045544"/>
            <a:ext cx="61588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b="1" dirty="0"/>
          </a:p>
          <a:p>
            <a:r>
              <a:rPr lang="en-US" sz="2800" dirty="0"/>
              <a:t>This screen allows users to </a:t>
            </a:r>
            <a:r>
              <a:rPr lang="en-US" sz="2800" b="1" dirty="0"/>
              <a:t>modify event details</a:t>
            </a:r>
            <a:r>
              <a:rPr lang="en-US" sz="2800" dirty="0"/>
              <a:t> such as the event name, date, and city. It's useful when an event is rescheduled or information needs to be corrected.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1CDF9FB2-BACA-020A-15A4-38373E6F2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189" y="0"/>
            <a:ext cx="47657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9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F2D1B96-D11B-D587-E3E8-BD3BD20B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1FF378B7-327F-8A86-7232-97A023D0F99F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24C7543F-34FE-E227-5450-0B01EF16285E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DC5136DF-44D7-28D8-83F4-C34F6DCC4AD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C7F6C678-B719-BC1B-BC0C-A48EBB0DD462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>
            <a:extLst>
              <a:ext uri="{FF2B5EF4-FFF2-40B4-BE49-F238E27FC236}">
                <a16:creationId xmlns:a16="http://schemas.microsoft.com/office/drawing/2014/main" id="{C2FECBB3-B644-A65D-680A-C14CDE90C775}"/>
              </a:ext>
            </a:extLst>
          </p:cNvPr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77C769EF-D671-AFC6-883A-C7A2386ADA55}"/>
              </a:ext>
            </a:extLst>
          </p:cNvPr>
          <p:cNvSpPr txBox="1"/>
          <p:nvPr/>
        </p:nvSpPr>
        <p:spPr>
          <a:xfrm>
            <a:off x="722409" y="1761337"/>
            <a:ext cx="837708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View Event Details</a:t>
            </a:r>
            <a:endParaRPr sz="8000" dirty="0"/>
          </a:p>
        </p:txBody>
      </p:sp>
      <p:sp>
        <p:nvSpPr>
          <p:cNvPr id="124" name="Google Shape;124;p13">
            <a:extLst>
              <a:ext uri="{FF2B5EF4-FFF2-40B4-BE49-F238E27FC236}">
                <a16:creationId xmlns:a16="http://schemas.microsoft.com/office/drawing/2014/main" id="{3D8F6A04-449E-274E-A83E-587A5AE1A0C5}"/>
              </a:ext>
            </a:extLst>
          </p:cNvPr>
          <p:cNvSpPr txBox="1"/>
          <p:nvPr/>
        </p:nvSpPr>
        <p:spPr>
          <a:xfrm>
            <a:off x="665018" y="3914697"/>
            <a:ext cx="6691018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None/>
            </a:pPr>
            <a:endParaRPr lang="en-US" sz="4000" b="1" dirty="0"/>
          </a:p>
          <a:p>
            <a:r>
              <a:rPr lang="en-US" sz="2800" dirty="0"/>
              <a:t>This screen allows users to display </a:t>
            </a:r>
            <a:r>
              <a:rPr lang="en-US" sz="2800" b="1" dirty="0"/>
              <a:t>event details</a:t>
            </a:r>
            <a:r>
              <a:rPr lang="en-US" sz="2800" dirty="0"/>
              <a:t> such as the event name, date, and city.</a:t>
            </a:r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EB4855FD-E3AA-62F6-BEC1-0FD587C518FC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B3607086-C0FE-D618-4D40-5DADBEFD338D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93A6B6F5-D928-A636-33F0-0845403B2C42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B0657067-CEEC-8648-849B-2CF27DD75E38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5" name="Picture 11">
            <a:extLst>
              <a:ext uri="{FF2B5EF4-FFF2-40B4-BE49-F238E27FC236}">
                <a16:creationId xmlns:a16="http://schemas.microsoft.com/office/drawing/2014/main" id="{61D5BB7B-5444-D1AF-57F4-FC94500B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67C9F26C-2FCE-1212-0E11-E3EE3458C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508" y="180826"/>
            <a:ext cx="47657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0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5F28392-008F-DA8C-E6F2-2605A957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5FFC50EE-5777-7A04-7E2F-31174DC205C5}"/>
              </a:ext>
            </a:extLst>
          </p:cNvPr>
          <p:cNvGrpSpPr/>
          <p:nvPr/>
        </p:nvGrpSpPr>
        <p:grpSpPr>
          <a:xfrm>
            <a:off x="9355031" y="-146446"/>
            <a:ext cx="9144000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8300DDA7-FA8B-CDAF-705B-38DD35661ACC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DFD86B11-376A-A689-E48D-741776723DB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AA78DEBB-BA5B-878D-1AB1-DCAD19F74063}"/>
              </a:ext>
            </a:extLst>
          </p:cNvPr>
          <p:cNvSpPr/>
          <p:nvPr/>
        </p:nvSpPr>
        <p:spPr>
          <a:xfrm>
            <a:off x="9925664" y="0"/>
            <a:ext cx="9505335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>
            <a:extLst>
              <a:ext uri="{FF2B5EF4-FFF2-40B4-BE49-F238E27FC236}">
                <a16:creationId xmlns:a16="http://schemas.microsoft.com/office/drawing/2014/main" id="{6DADB6F8-C952-A5A9-527E-CF8078B205D0}"/>
              </a:ext>
            </a:extLst>
          </p:cNvPr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7F1FF16A-ECF8-E3C4-F591-F8B06B2F88F0}"/>
              </a:ext>
            </a:extLst>
          </p:cNvPr>
          <p:cNvSpPr txBox="1"/>
          <p:nvPr/>
        </p:nvSpPr>
        <p:spPr>
          <a:xfrm>
            <a:off x="465257" y="1591779"/>
            <a:ext cx="89340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200" dirty="0"/>
              <a:t>Later Events Screen</a:t>
            </a:r>
            <a:endParaRPr sz="7200" dirty="0"/>
          </a:p>
        </p:txBody>
      </p:sp>
      <p:sp>
        <p:nvSpPr>
          <p:cNvPr id="124" name="Google Shape;124;p13">
            <a:extLst>
              <a:ext uri="{FF2B5EF4-FFF2-40B4-BE49-F238E27FC236}">
                <a16:creationId xmlns:a16="http://schemas.microsoft.com/office/drawing/2014/main" id="{0988ED85-AFD4-DE0E-5D14-AC5C9A3E1116}"/>
              </a:ext>
            </a:extLst>
          </p:cNvPr>
          <p:cNvSpPr txBox="1"/>
          <p:nvPr/>
        </p:nvSpPr>
        <p:spPr>
          <a:xfrm>
            <a:off x="665017" y="3914697"/>
            <a:ext cx="8734259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 separate screen to filter and show only events more than 10 days away.</a:t>
            </a:r>
            <a:endParaRPr sz="3200" dirty="0"/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3B440DC0-8BC1-8EB7-BE19-8948DE75DB9C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8E50B43F-4517-74F0-6832-C36261BEEE18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32E15915-146D-A6CF-4728-4D2B5E2B39CF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EA71558A-327A-371E-869A-A36BA67E90F5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5" name="Picture 11">
            <a:extLst>
              <a:ext uri="{FF2B5EF4-FFF2-40B4-BE49-F238E27FC236}">
                <a16:creationId xmlns:a16="http://schemas.microsoft.com/office/drawing/2014/main" id="{1D525213-8A96-70F7-BA1F-6C73069B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5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cell phone with a white screen&#10;&#10;AI-generated content may be incorrect.">
            <a:extLst>
              <a:ext uri="{FF2B5EF4-FFF2-40B4-BE49-F238E27FC236}">
                <a16:creationId xmlns:a16="http://schemas.microsoft.com/office/drawing/2014/main" id="{53CA17A2-390A-712C-7AB8-3776BE8E1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4781" y="371635"/>
            <a:ext cx="47657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2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58417B1-AD02-7CB7-AB67-F99299442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>
            <a:extLst>
              <a:ext uri="{FF2B5EF4-FFF2-40B4-BE49-F238E27FC236}">
                <a16:creationId xmlns:a16="http://schemas.microsoft.com/office/drawing/2014/main" id="{B958C3A9-621E-A68E-9596-C030D8CC738C}"/>
              </a:ext>
            </a:extLst>
          </p:cNvPr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118" name="Google Shape;118;p13">
              <a:extLst>
                <a:ext uri="{FF2B5EF4-FFF2-40B4-BE49-F238E27FC236}">
                  <a16:creationId xmlns:a16="http://schemas.microsoft.com/office/drawing/2014/main" id="{FCB7C795-8C53-A8E0-B70D-53D6F2237500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13">
              <a:extLst>
                <a:ext uri="{FF2B5EF4-FFF2-40B4-BE49-F238E27FC236}">
                  <a16:creationId xmlns:a16="http://schemas.microsoft.com/office/drawing/2014/main" id="{2D7EF7F4-89B0-5F2E-21AB-EC6279BE4BC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3">
            <a:extLst>
              <a:ext uri="{FF2B5EF4-FFF2-40B4-BE49-F238E27FC236}">
                <a16:creationId xmlns:a16="http://schemas.microsoft.com/office/drawing/2014/main" id="{2887C3D3-5455-2AE0-5EAA-E3F05D768BFB}"/>
              </a:ext>
            </a:extLst>
          </p:cNvPr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13">
            <a:extLst>
              <a:ext uri="{FF2B5EF4-FFF2-40B4-BE49-F238E27FC236}">
                <a16:creationId xmlns:a16="http://schemas.microsoft.com/office/drawing/2014/main" id="{7E88F6A9-5B23-8C91-1001-026D210B3377}"/>
              </a:ext>
            </a:extLst>
          </p:cNvPr>
          <p:cNvSpPr txBox="1"/>
          <p:nvPr/>
        </p:nvSpPr>
        <p:spPr>
          <a:xfrm>
            <a:off x="1392382" y="8520225"/>
            <a:ext cx="2341418" cy="32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 to page</a:t>
            </a:r>
            <a:endParaRPr/>
          </a:p>
        </p:txBody>
      </p:sp>
      <p:sp>
        <p:nvSpPr>
          <p:cNvPr id="123" name="Google Shape;123;p13">
            <a:extLst>
              <a:ext uri="{FF2B5EF4-FFF2-40B4-BE49-F238E27FC236}">
                <a16:creationId xmlns:a16="http://schemas.microsoft.com/office/drawing/2014/main" id="{AC201A2B-1AF5-0976-7D5C-360409BFB6DA}"/>
              </a:ext>
            </a:extLst>
          </p:cNvPr>
          <p:cNvSpPr txBox="1"/>
          <p:nvPr/>
        </p:nvSpPr>
        <p:spPr>
          <a:xfrm>
            <a:off x="93965" y="1940211"/>
            <a:ext cx="816485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 Discover Screen</a:t>
            </a:r>
            <a:endParaRPr dirty="0"/>
          </a:p>
        </p:txBody>
      </p:sp>
      <p:sp>
        <p:nvSpPr>
          <p:cNvPr id="124" name="Google Shape;124;p13">
            <a:extLst>
              <a:ext uri="{FF2B5EF4-FFF2-40B4-BE49-F238E27FC236}">
                <a16:creationId xmlns:a16="http://schemas.microsoft.com/office/drawing/2014/main" id="{BBB97A6E-B4C5-2871-B299-EA274C47ECFF}"/>
              </a:ext>
            </a:extLst>
          </p:cNvPr>
          <p:cNvSpPr txBox="1"/>
          <p:nvPr/>
        </p:nvSpPr>
        <p:spPr>
          <a:xfrm>
            <a:off x="928189" y="3183638"/>
            <a:ext cx="6874032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Allows users to </a:t>
            </a:r>
            <a:r>
              <a:rPr lang="en-US" sz="2400" b="1" dirty="0"/>
              <a:t>search for events by name or city</a:t>
            </a:r>
            <a:endParaRPr sz="2400" dirty="0"/>
          </a:p>
        </p:txBody>
      </p:sp>
      <p:sp>
        <p:nvSpPr>
          <p:cNvPr id="125" name="Google Shape;125;p13">
            <a:extLst>
              <a:ext uri="{FF2B5EF4-FFF2-40B4-BE49-F238E27FC236}">
                <a16:creationId xmlns:a16="http://schemas.microsoft.com/office/drawing/2014/main" id="{7CA9D46A-4ECE-226F-F088-7AAC8A36E8E6}"/>
              </a:ext>
            </a:extLst>
          </p:cNvPr>
          <p:cNvSpPr txBox="1"/>
          <p:nvPr/>
        </p:nvSpPr>
        <p:spPr>
          <a:xfrm>
            <a:off x="928189" y="4648376"/>
            <a:ext cx="6317906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user in Cairo wants to find events happening in Cairo — they simply type "Cairo" and the list filters automatically.</a:t>
            </a:r>
            <a:endParaRPr sz="2800" dirty="0"/>
          </a:p>
        </p:txBody>
      </p:sp>
      <p:sp>
        <p:nvSpPr>
          <p:cNvPr id="126" name="Google Shape;126;p13">
            <a:extLst>
              <a:ext uri="{FF2B5EF4-FFF2-40B4-BE49-F238E27FC236}">
                <a16:creationId xmlns:a16="http://schemas.microsoft.com/office/drawing/2014/main" id="{71A54D4D-D4C8-F676-75EA-866074EE066B}"/>
              </a:ext>
            </a:extLst>
          </p:cNvPr>
          <p:cNvSpPr txBox="1"/>
          <p:nvPr/>
        </p:nvSpPr>
        <p:spPr>
          <a:xfrm>
            <a:off x="17478470" y="-970511"/>
            <a:ext cx="422095" cy="28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65">
                <a:solidFill>
                  <a:srgbClr val="00FFA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grpSp>
        <p:nvGrpSpPr>
          <p:cNvPr id="127" name="Google Shape;127;p13">
            <a:extLst>
              <a:ext uri="{FF2B5EF4-FFF2-40B4-BE49-F238E27FC236}">
                <a16:creationId xmlns:a16="http://schemas.microsoft.com/office/drawing/2014/main" id="{318D2EBC-8A27-B260-126A-60287944F32C}"/>
              </a:ext>
            </a:extLst>
          </p:cNvPr>
          <p:cNvGrpSpPr/>
          <p:nvPr/>
        </p:nvGrpSpPr>
        <p:grpSpPr>
          <a:xfrm>
            <a:off x="665018" y="467374"/>
            <a:ext cx="1129932" cy="689906"/>
            <a:chOff x="0" y="-9525"/>
            <a:chExt cx="1506576" cy="919874"/>
          </a:xfrm>
        </p:grpSpPr>
        <p:sp>
          <p:nvSpPr>
            <p:cNvPr id="128" name="Google Shape;128;p13">
              <a:extLst>
                <a:ext uri="{FF2B5EF4-FFF2-40B4-BE49-F238E27FC236}">
                  <a16:creationId xmlns:a16="http://schemas.microsoft.com/office/drawing/2014/main" id="{36705C19-0847-99F1-2BAC-671FC3AD8D2B}"/>
                </a:ext>
              </a:extLst>
            </p:cNvPr>
            <p:cNvSpPr txBox="1"/>
            <p:nvPr/>
          </p:nvSpPr>
          <p:spPr>
            <a:xfrm>
              <a:off x="0" y="-9525"/>
              <a:ext cx="14601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29" name="Google Shape;129;p13">
              <a:extLst>
                <a:ext uri="{FF2B5EF4-FFF2-40B4-BE49-F238E27FC236}">
                  <a16:creationId xmlns:a16="http://schemas.microsoft.com/office/drawing/2014/main" id="{E5E06190-4FBF-6E91-17AB-5AF42B48C5AF}"/>
                </a:ext>
              </a:extLst>
            </p:cNvPr>
            <p:cNvSpPr txBox="1"/>
            <p:nvPr/>
          </p:nvSpPr>
          <p:spPr>
            <a:xfrm>
              <a:off x="1370076" y="136649"/>
              <a:ext cx="136500" cy="7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70">
                  <a:solidFill>
                    <a:srgbClr val="00FFA3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endParaRPr/>
            </a:p>
          </p:txBody>
        </p:sp>
      </p:grpSp>
      <p:pic>
        <p:nvPicPr>
          <p:cNvPr id="3" name="Picture 2" descr="A screen shot of a phone&#10;&#10;AI-generated content may be incorrect.">
            <a:extLst>
              <a:ext uri="{FF2B5EF4-FFF2-40B4-BE49-F238E27FC236}">
                <a16:creationId xmlns:a16="http://schemas.microsoft.com/office/drawing/2014/main" id="{33ACC4B1-B612-C907-568A-2AB73CF4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558" y="52999"/>
            <a:ext cx="4765729" cy="10287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8C2DDBD0-8301-DB70-E7C4-38C16E6A8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1" y="-146446"/>
            <a:ext cx="1990725" cy="17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4800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656</Words>
  <Application>Microsoft Office PowerPoint</Application>
  <PresentationFormat>Custom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Inter SemiBold</vt:lpstr>
      <vt:lpstr>Calibri</vt:lpstr>
      <vt:lpstr>Inter</vt:lpstr>
      <vt:lpstr>Arial</vt:lpstr>
      <vt:lpstr>Bebas Neue</vt:lpstr>
      <vt:lpstr>Blue and Green Modern Tech Branding Kit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PMT</dc:creator>
  <cp:lastModifiedBy>مصطفى تيسير محمد سليم سيداحمد</cp:lastModifiedBy>
  <cp:revision>8</cp:revision>
  <dcterms:modified xsi:type="dcterms:W3CDTF">2025-05-16T13:43:28Z</dcterms:modified>
</cp:coreProperties>
</file>